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3" r:id="rId2"/>
    <p:sldId id="324" r:id="rId3"/>
    <p:sldId id="323" r:id="rId4"/>
    <p:sldId id="321" r:id="rId5"/>
    <p:sldId id="325" r:id="rId6"/>
    <p:sldId id="296" r:id="rId7"/>
    <p:sldId id="326" r:id="rId8"/>
    <p:sldId id="327" r:id="rId9"/>
    <p:sldId id="331" r:id="rId10"/>
    <p:sldId id="332" r:id="rId11"/>
    <p:sldId id="328" r:id="rId12"/>
    <p:sldId id="329" r:id="rId13"/>
    <p:sldId id="330" r:id="rId14"/>
    <p:sldId id="333" r:id="rId15"/>
    <p:sldId id="297" r:id="rId16"/>
  </p:sldIdLst>
  <p:sldSz cx="9144000" cy="6858000" type="screen4x3"/>
  <p:notesSz cx="6858000" cy="9144000"/>
  <p:embeddedFontLst>
    <p:embeddedFont>
      <p:font typeface="GulimChe" panose="020B0609000101010101" pitchFamily="49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algun Gothic" panose="020B0503020000020004" pitchFamily="34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8A"/>
    <a:srgbClr val="FED681"/>
    <a:srgbClr val="FED06A"/>
    <a:srgbClr val="3B6B88"/>
    <a:srgbClr val="349DA8"/>
    <a:srgbClr val="767229"/>
    <a:srgbClr val="9A9422"/>
    <a:srgbClr val="DCD563"/>
    <a:srgbClr val="FFFFFF"/>
    <a:srgbClr val="867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3E0EA-EA00-4BC3-BD85-558C233B545F}" v="185" dt="2023-01-14T13:25:13.15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9412" autoAdjust="0"/>
  </p:normalViewPr>
  <p:slideViewPr>
    <p:cSldViewPr>
      <p:cViewPr varScale="1">
        <p:scale>
          <a:sx n="74" d="100"/>
          <a:sy n="74" d="100"/>
        </p:scale>
        <p:origin x="1738" y="58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811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novak" userId="baaeb3c2641ca332" providerId="LiveId" clId="{BC83E0EA-EA00-4BC3-BD85-558C233B545F}"/>
    <pc:docChg chg="undo custSel modSld">
      <pc:chgData name="tom novak" userId="baaeb3c2641ca332" providerId="LiveId" clId="{BC83E0EA-EA00-4BC3-BD85-558C233B545F}" dt="2023-01-14T13:38:42.702" v="463" actId="20577"/>
      <pc:docMkLst>
        <pc:docMk/>
      </pc:docMkLst>
      <pc:sldChg chg="addSp delSp modSp mod modNotesTx">
        <pc:chgData name="tom novak" userId="baaeb3c2641ca332" providerId="LiveId" clId="{BC83E0EA-EA00-4BC3-BD85-558C233B545F}" dt="2023-01-14T13:18:57.829" v="349" actId="20577"/>
        <pc:sldMkLst>
          <pc:docMk/>
          <pc:sldMk cId="0" sldId="296"/>
        </pc:sldMkLst>
        <pc:spChg chg="mod">
          <ac:chgData name="tom novak" userId="baaeb3c2641ca332" providerId="LiveId" clId="{BC83E0EA-EA00-4BC3-BD85-558C233B545F}" dt="2023-01-14T13:18:57.829" v="349" actId="20577"/>
          <ac:spMkLst>
            <pc:docMk/>
            <pc:sldMk cId="0" sldId="296"/>
            <ac:spMk id="2" creationId="{D3B97A08-8770-3CA1-3A5B-73A3DB949BED}"/>
          </ac:spMkLst>
        </pc:spChg>
        <pc:picChg chg="del">
          <ac:chgData name="tom novak" userId="baaeb3c2641ca332" providerId="LiveId" clId="{BC83E0EA-EA00-4BC3-BD85-558C233B545F}" dt="2023-01-14T13:17:41.405" v="312" actId="478"/>
          <ac:picMkLst>
            <pc:docMk/>
            <pc:sldMk cId="0" sldId="296"/>
            <ac:picMk id="3" creationId="{8CE1D42C-BFF5-0B5C-AAA0-DDFA8EAAA3D7}"/>
          </ac:picMkLst>
        </pc:picChg>
        <pc:picChg chg="add mod">
          <ac:chgData name="tom novak" userId="baaeb3c2641ca332" providerId="LiveId" clId="{BC83E0EA-EA00-4BC3-BD85-558C233B545F}" dt="2023-01-14T13:17:42.010" v="313"/>
          <ac:picMkLst>
            <pc:docMk/>
            <pc:sldMk cId="0" sldId="296"/>
            <ac:picMk id="4" creationId="{FB803407-DA4F-068A-55D8-5DF1456E9388}"/>
          </ac:picMkLst>
        </pc:picChg>
      </pc:sldChg>
      <pc:sldChg chg="addSp delSp modSp mod modAnim modNotesTx">
        <pc:chgData name="tom novak" userId="baaeb3c2641ca332" providerId="LiveId" clId="{BC83E0EA-EA00-4BC3-BD85-558C233B545F}" dt="2023-01-14T12:53:07.761" v="248" actId="1076"/>
        <pc:sldMkLst>
          <pc:docMk/>
          <pc:sldMk cId="2969311070" sldId="325"/>
        </pc:sldMkLst>
        <pc:spChg chg="mod">
          <ac:chgData name="tom novak" userId="baaeb3c2641ca332" providerId="LiveId" clId="{BC83E0EA-EA00-4BC3-BD85-558C233B545F}" dt="2023-01-14T12:36:59.132" v="19" actId="1076"/>
          <ac:spMkLst>
            <pc:docMk/>
            <pc:sldMk cId="2969311070" sldId="325"/>
            <ac:spMk id="3" creationId="{26781C1C-37B6-22F1-8C59-410CD39F615E}"/>
          </ac:spMkLst>
        </pc:spChg>
        <pc:spChg chg="add del mod">
          <ac:chgData name="tom novak" userId="baaeb3c2641ca332" providerId="LiveId" clId="{BC83E0EA-EA00-4BC3-BD85-558C233B545F}" dt="2023-01-14T12:35:22.470" v="10" actId="478"/>
          <ac:spMkLst>
            <pc:docMk/>
            <pc:sldMk cId="2969311070" sldId="325"/>
            <ac:spMk id="5" creationId="{0E6507FE-7851-5DD7-7378-8DF2DC301B0B}"/>
          </ac:spMkLst>
        </pc:spChg>
        <pc:spChg chg="add mod">
          <ac:chgData name="tom novak" userId="baaeb3c2641ca332" providerId="LiveId" clId="{BC83E0EA-EA00-4BC3-BD85-558C233B545F}" dt="2023-01-14T12:47:33.574" v="233" actId="20577"/>
          <ac:spMkLst>
            <pc:docMk/>
            <pc:sldMk cId="2969311070" sldId="325"/>
            <ac:spMk id="6" creationId="{8C558319-8C58-F9D6-D49D-2D304CC133B4}"/>
          </ac:spMkLst>
        </pc:spChg>
        <pc:spChg chg="add mod">
          <ac:chgData name="tom novak" userId="baaeb3c2641ca332" providerId="LiveId" clId="{BC83E0EA-EA00-4BC3-BD85-558C233B545F}" dt="2023-01-14T12:53:07.761" v="248" actId="1076"/>
          <ac:spMkLst>
            <pc:docMk/>
            <pc:sldMk cId="2969311070" sldId="325"/>
            <ac:spMk id="7" creationId="{33CF3B63-3BF9-DE30-41FD-226A7D6C4397}"/>
          </ac:spMkLst>
        </pc:spChg>
        <pc:spChg chg="del">
          <ac:chgData name="tom novak" userId="baaeb3c2641ca332" providerId="LiveId" clId="{BC83E0EA-EA00-4BC3-BD85-558C233B545F}" dt="2023-01-14T12:35:18.541" v="9" actId="478"/>
          <ac:spMkLst>
            <pc:docMk/>
            <pc:sldMk cId="2969311070" sldId="325"/>
            <ac:spMk id="37" creationId="{00000000-0000-0000-0000-000000000000}"/>
          </ac:spMkLst>
        </pc:spChg>
      </pc:sldChg>
      <pc:sldChg chg="modSp mod">
        <pc:chgData name="tom novak" userId="baaeb3c2641ca332" providerId="LiveId" clId="{BC83E0EA-EA00-4BC3-BD85-558C233B545F}" dt="2023-01-14T13:17:33.446" v="311" actId="1076"/>
        <pc:sldMkLst>
          <pc:docMk/>
          <pc:sldMk cId="2006994428" sldId="326"/>
        </pc:sldMkLst>
        <pc:spChg chg="mod">
          <ac:chgData name="tom novak" userId="baaeb3c2641ca332" providerId="LiveId" clId="{BC83E0EA-EA00-4BC3-BD85-558C233B545F}" dt="2023-01-14T13:17:26.123" v="309" actId="27636"/>
          <ac:spMkLst>
            <pc:docMk/>
            <pc:sldMk cId="2006994428" sldId="326"/>
            <ac:spMk id="2" creationId="{D3B97A08-8770-3CA1-3A5B-73A3DB949BED}"/>
          </ac:spMkLst>
        </pc:spChg>
        <pc:picChg chg="mod">
          <ac:chgData name="tom novak" userId="baaeb3c2641ca332" providerId="LiveId" clId="{BC83E0EA-EA00-4BC3-BD85-558C233B545F}" dt="2023-01-14T13:17:33.446" v="311" actId="1076"/>
          <ac:picMkLst>
            <pc:docMk/>
            <pc:sldMk cId="2006994428" sldId="326"/>
            <ac:picMk id="1026" creationId="{5222F0A9-F101-9077-527F-DA503457AB20}"/>
          </ac:picMkLst>
        </pc:picChg>
      </pc:sldChg>
      <pc:sldChg chg="addSp delSp modSp mod modAnim">
        <pc:chgData name="tom novak" userId="baaeb3c2641ca332" providerId="LiveId" clId="{BC83E0EA-EA00-4BC3-BD85-558C233B545F}" dt="2023-01-14T13:25:28.109" v="384" actId="108"/>
        <pc:sldMkLst>
          <pc:docMk/>
          <pc:sldMk cId="3610423187" sldId="327"/>
        </pc:sldMkLst>
        <pc:spChg chg="add del mod">
          <ac:chgData name="tom novak" userId="baaeb3c2641ca332" providerId="LiveId" clId="{BC83E0EA-EA00-4BC3-BD85-558C233B545F}" dt="2023-01-14T13:24:44.204" v="354" actId="478"/>
          <ac:spMkLst>
            <pc:docMk/>
            <pc:sldMk cId="3610423187" sldId="327"/>
            <ac:spMk id="2" creationId="{B68D229D-21AB-7648-26C9-981F6E616341}"/>
          </ac:spMkLst>
        </pc:spChg>
        <pc:spChg chg="add mod">
          <ac:chgData name="tom novak" userId="baaeb3c2641ca332" providerId="LiveId" clId="{BC83E0EA-EA00-4BC3-BD85-558C233B545F}" dt="2023-01-14T13:25:28.109" v="384" actId="108"/>
          <ac:spMkLst>
            <pc:docMk/>
            <pc:sldMk cId="3610423187" sldId="327"/>
            <ac:spMk id="3" creationId="{8A229964-0EED-4F09-286B-FAB88423CE2B}"/>
          </ac:spMkLst>
        </pc:spChg>
        <pc:spChg chg="add del">
          <ac:chgData name="tom novak" userId="baaeb3c2641ca332" providerId="LiveId" clId="{BC83E0EA-EA00-4BC3-BD85-558C233B545F}" dt="2023-01-14T13:24:56.712" v="358"/>
          <ac:spMkLst>
            <pc:docMk/>
            <pc:sldMk cId="3610423187" sldId="327"/>
            <ac:spMk id="4" creationId="{04E832B6-92C1-5CB3-C064-465F6ED7E39E}"/>
          </ac:spMkLst>
        </pc:spChg>
      </pc:sldChg>
      <pc:sldChg chg="delSp mod">
        <pc:chgData name="tom novak" userId="baaeb3c2641ca332" providerId="LiveId" clId="{BC83E0EA-EA00-4BC3-BD85-558C233B545F}" dt="2023-01-14T12:54:06.069" v="249" actId="478"/>
        <pc:sldMkLst>
          <pc:docMk/>
          <pc:sldMk cId="2694735408" sldId="328"/>
        </pc:sldMkLst>
        <pc:spChg chg="del">
          <ac:chgData name="tom novak" userId="baaeb3c2641ca332" providerId="LiveId" clId="{BC83E0EA-EA00-4BC3-BD85-558C233B545F}" dt="2023-01-14T12:54:06.069" v="249" actId="478"/>
          <ac:spMkLst>
            <pc:docMk/>
            <pc:sldMk cId="2694735408" sldId="328"/>
            <ac:spMk id="3" creationId="{33FE6F25-02F2-1758-6FA5-B7FE4C1A1DC4}"/>
          </ac:spMkLst>
        </pc:spChg>
      </pc:sldChg>
      <pc:sldChg chg="modNotesTx">
        <pc:chgData name="tom novak" userId="baaeb3c2641ca332" providerId="LiveId" clId="{BC83E0EA-EA00-4BC3-BD85-558C233B545F}" dt="2023-01-14T13:34:42.095" v="443" actId="313"/>
        <pc:sldMkLst>
          <pc:docMk/>
          <pc:sldMk cId="2954523752" sldId="329"/>
        </pc:sldMkLst>
      </pc:sldChg>
      <pc:sldChg chg="modSp mod">
        <pc:chgData name="tom novak" userId="baaeb3c2641ca332" providerId="LiveId" clId="{BC83E0EA-EA00-4BC3-BD85-558C233B545F}" dt="2023-01-14T13:37:05.581" v="462" actId="313"/>
        <pc:sldMkLst>
          <pc:docMk/>
          <pc:sldMk cId="1107275835" sldId="330"/>
        </pc:sldMkLst>
        <pc:spChg chg="mod">
          <ac:chgData name="tom novak" userId="baaeb3c2641ca332" providerId="LiveId" clId="{BC83E0EA-EA00-4BC3-BD85-558C233B545F}" dt="2023-01-14T13:37:05.581" v="462" actId="313"/>
          <ac:spMkLst>
            <pc:docMk/>
            <pc:sldMk cId="1107275835" sldId="330"/>
            <ac:spMk id="2" creationId="{D3B97A08-8770-3CA1-3A5B-73A3DB949BED}"/>
          </ac:spMkLst>
        </pc:spChg>
        <pc:spChg chg="mod">
          <ac:chgData name="tom novak" userId="baaeb3c2641ca332" providerId="LiveId" clId="{BC83E0EA-EA00-4BC3-BD85-558C233B545F}" dt="2023-01-14T12:30:32.223" v="8"/>
          <ac:spMkLst>
            <pc:docMk/>
            <pc:sldMk cId="1107275835" sldId="330"/>
            <ac:spMk id="5" creationId="{00000000-0000-0000-0000-000000000000}"/>
          </ac:spMkLst>
        </pc:spChg>
      </pc:sldChg>
      <pc:sldChg chg="modNotesTx">
        <pc:chgData name="tom novak" userId="baaeb3c2641ca332" providerId="LiveId" clId="{BC83E0EA-EA00-4BC3-BD85-558C233B545F}" dt="2023-01-14T13:38:42.702" v="463" actId="20577"/>
        <pc:sldMkLst>
          <pc:docMk/>
          <pc:sldMk cId="762384325" sldId="3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283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data driven paper for enforcement- collisions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21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add meteorological data and calendar special days.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1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3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Israel 361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1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first dot: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"Life and health can never be exchanged for other benefits within the society”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5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מה ההסתברות לתאונת דרכים כתלות בשינוי תשתיתי ואכיפתי הן </a:t>
            </a:r>
            <a:r>
              <a:rPr lang="he-IL" dirty="0" err="1"/>
              <a:t>במימד</a:t>
            </a:r>
            <a:r>
              <a:rPr lang="he-IL" dirty="0"/>
              <a:t> הזמן והן </a:t>
            </a:r>
            <a:r>
              <a:rPr lang="he-IL" dirty="0" err="1"/>
              <a:t>במימד</a:t>
            </a:r>
            <a:r>
              <a:rPr lang="he-IL" dirty="0"/>
              <a:t> המרחב בעיר ניו יורק?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4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add enforcement and infrastructure changes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50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7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7:20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44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9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719064" y="476672"/>
            <a:ext cx="7597352" cy="1100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627784" y="1562100"/>
            <a:ext cx="5328592" cy="395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403648" y="1283618"/>
            <a:ext cx="7283153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4077072"/>
            <a:ext cx="9173935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iper.com/transmodeler/default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cityofnewyork.u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895173" y="502543"/>
            <a:ext cx="7597352" cy="1100800"/>
          </a:xfrm>
        </p:spPr>
        <p:txBody>
          <a:bodyPr/>
          <a:lstStyle/>
          <a:p>
            <a:r>
              <a:rPr lang="en-US" altLang="ko-KR" sz="6600" b="1" dirty="0">
                <a:ln w="19050">
                  <a:solidFill>
                    <a:schemeClr val="bg1"/>
                  </a:solidFill>
                </a:ln>
              </a:rPr>
              <a:t>HOW TO SAVE LIVES?</a:t>
            </a:r>
            <a:endParaRPr lang="ko-KR" altLang="en-US" sz="6600" b="1" dirty="0">
              <a:ln w="19050">
                <a:solidFill>
                  <a:schemeClr val="bg1"/>
                </a:solidFill>
              </a:ln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D504C3-DE1E-E421-7D4F-9BB00BCC1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71" y="6153695"/>
            <a:ext cx="1873657" cy="441390"/>
          </a:xfrm>
          <a:prstGeom prst="rect">
            <a:avLst/>
          </a:prstGeom>
        </p:spPr>
      </p:pic>
      <p:sp>
        <p:nvSpPr>
          <p:cNvPr id="4" name="직사각형 17">
            <a:extLst>
              <a:ext uri="{FF2B5EF4-FFF2-40B4-BE49-F238E27FC236}">
                <a16:creationId xmlns:a16="http://schemas.microsoft.com/office/drawing/2014/main" id="{B368AF43-0C18-9422-2899-D654BAC44E81}"/>
              </a:ext>
            </a:extLst>
          </p:cNvPr>
          <p:cNvSpPr/>
          <p:nvPr/>
        </p:nvSpPr>
        <p:spPr>
          <a:xfrm>
            <a:off x="827584" y="6097391"/>
            <a:ext cx="107378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Tom Novak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Max Basov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PI </a:t>
            </a:r>
            <a:r>
              <a:rPr kumimoji="1" lang="en-US" altLang="ko-KR" sz="10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Sigal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Kaplan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F3FA7-A516-BA51-A4CB-21607394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6300192" cy="3710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AE2C9-E8C7-C905-0D05-1F8D7D0CBFC5}"/>
              </a:ext>
            </a:extLst>
          </p:cNvPr>
          <p:cNvSpPr txBox="1"/>
          <p:nvPr/>
        </p:nvSpPr>
        <p:spPr>
          <a:xfrm>
            <a:off x="7596336" y="2276872"/>
            <a:ext cx="14401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Collisions</a:t>
            </a:r>
          </a:p>
          <a:p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Summons</a:t>
            </a:r>
            <a:endParaRPr lang="he-IL" altLang="en-US" sz="14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BB8E65-8EE5-BB4D-AFA9-2DCE0BCB43DB}"/>
              </a:ext>
            </a:extLst>
          </p:cNvPr>
          <p:cNvSpPr/>
          <p:nvPr/>
        </p:nvSpPr>
        <p:spPr>
          <a:xfrm>
            <a:off x="7524328" y="2599192"/>
            <a:ext cx="109728" cy="109728"/>
          </a:xfrm>
          <a:prstGeom prst="ellipse">
            <a:avLst/>
          </a:prstGeom>
          <a:solidFill>
            <a:srgbClr val="002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8CC44C-5BE9-3F16-3C74-F41DDA8C0C60}"/>
              </a:ext>
            </a:extLst>
          </p:cNvPr>
          <p:cNvSpPr/>
          <p:nvPr/>
        </p:nvSpPr>
        <p:spPr>
          <a:xfrm>
            <a:off x="7524328" y="2383168"/>
            <a:ext cx="109728" cy="109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044BEF51-916C-1677-3F73-60FD18292A4A}"/>
              </a:ext>
            </a:extLst>
          </p:cNvPr>
          <p:cNvSpPr txBox="1">
            <a:spLocks/>
          </p:cNvSpPr>
          <p:nvPr/>
        </p:nvSpPr>
        <p:spPr>
          <a:xfrm>
            <a:off x="1569179" y="1378488"/>
            <a:ext cx="5313910" cy="898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altLang="ko-KR" sz="2800" dirty="0"/>
              <a:t>New York Collisions and Summons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76238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APPROACH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992888" cy="41044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Create a model to evaluate the effectiveness of engineering and enforcement aspects of Vision Zero program in NYC</a:t>
            </a:r>
          </a:p>
          <a:p>
            <a:pPr marL="0" indent="0"/>
            <a:endParaRPr lang="en-GB" altLang="ko-KR" sz="2400" dirty="0"/>
          </a:p>
          <a:p>
            <a:pPr marL="0" indent="0"/>
            <a:r>
              <a:rPr lang="en-US" altLang="ko-KR" sz="2400" dirty="0"/>
              <a:t>Our Innovation: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continues temporal data combined with before/after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the relation between enforcement and collisions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Examine multifactorial changes of infrastructure upgrades related to Vision Zero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473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THE MODEL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99288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altLang="ko-KR" sz="2400" dirty="0"/>
              <a:t>We chose to use DSTGCN (deep spatial temporal graph convolutional network) as our framework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7FF7A-128C-DEC8-FF52-1121D01DC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"/>
          <a:stretch/>
        </p:blipFill>
        <p:spPr>
          <a:xfrm>
            <a:off x="22860" y="2708920"/>
            <a:ext cx="909828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CHALLENGES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251520" y="1268760"/>
            <a:ext cx="7992888" cy="410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Deep dive into GNN – theoretically and practically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Combine large number of datasets, each with unique  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Learn geographic data analysis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Severity vs. frequency, different types of violation and accidents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How to deal with data from the pandemic period? 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3074" name="Picture 2" descr="How Leadership Challenges Can Bring Out the Best In You - Lolly Daskal |">
            <a:extLst>
              <a:ext uri="{FF2B5EF4-FFF2-40B4-BE49-F238E27FC236}">
                <a16:creationId xmlns:a16="http://schemas.microsoft.com/office/drawing/2014/main" id="{C98C6BE6-42D7-667D-6CF6-65E7EF0F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157192"/>
            <a:ext cx="2520280" cy="141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75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-29935" y="4293096"/>
            <a:ext cx="9173935" cy="1368152"/>
          </a:xfrm>
        </p:spPr>
        <p:txBody>
          <a:bodyPr/>
          <a:lstStyle/>
          <a:p>
            <a:r>
              <a:rPr lang="en-US" altLang="ko-KR" dirty="0"/>
              <a:t>QUESTIONS?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4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-29935" y="4293096"/>
            <a:ext cx="9173935" cy="1368152"/>
          </a:xfrm>
        </p:spPr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E52A29-F459-5110-7EE3-638138B0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3447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2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753304"/>
            <a:ext cx="6768752" cy="20882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endParaRPr lang="en-US" altLang="ko-KR" dirty="0"/>
          </a:p>
          <a:p>
            <a:pPr marL="0" indent="0"/>
            <a:r>
              <a:rPr lang="en-US" altLang="ko-KR" sz="2400" dirty="0"/>
              <a:t>In 2021, 1.3 million people were killed in road traffic accidents around the world</a:t>
            </a:r>
          </a:p>
          <a:p>
            <a:pPr marL="0" indent="0"/>
            <a:r>
              <a:rPr lang="en-US" altLang="ko-KR" dirty="0"/>
              <a:t> </a:t>
            </a:r>
          </a:p>
          <a:p>
            <a:pPr marL="0" indent="0"/>
            <a:endParaRPr lang="en-US" altLang="ko-KR" dirty="0"/>
          </a:p>
          <a:p>
            <a:pPr marL="0" indent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BACKGROUND</a:t>
            </a:r>
            <a:endParaRPr lang="ko-KR" altLang="en-US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C1AEB7-88E5-4797-225E-9B269B2A9228}"/>
              </a:ext>
            </a:extLst>
          </p:cNvPr>
          <p:cNvGrpSpPr/>
          <p:nvPr/>
        </p:nvGrpSpPr>
        <p:grpSpPr>
          <a:xfrm>
            <a:off x="2555776" y="1916832"/>
            <a:ext cx="6514844" cy="3431780"/>
            <a:chOff x="1403648" y="1275962"/>
            <a:chExt cx="7128792" cy="37782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229C82-D8D7-7152-B709-2D8BE85D6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275962"/>
              <a:ext cx="7128792" cy="377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50E90A-61AF-2F16-403F-0A7F7461B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4" t="22015" r="32979" b="73968"/>
            <a:stretch/>
          </p:blipFill>
          <p:spPr bwMode="auto">
            <a:xfrm>
              <a:off x="5436096" y="2262470"/>
              <a:ext cx="792088" cy="15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3FD270-76EC-85B0-D493-96DA2EACC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5025" r="66065" b="48662"/>
          <a:stretch/>
        </p:blipFill>
        <p:spPr bwMode="auto">
          <a:xfrm>
            <a:off x="2771800" y="2877963"/>
            <a:ext cx="2016224" cy="14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7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331640" y="1268760"/>
            <a:ext cx="7416824" cy="4968552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400" dirty="0"/>
              <a:t>Worldwide</a:t>
            </a: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Multi-national road traffic safety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Aims to eliminate all traffic fatalities and severe injuries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Started in Sweden in 1997 and spread to dozens of countries</a:t>
            </a:r>
            <a:endParaRPr lang="en-US" altLang="ko-KR" sz="2400" dirty="0"/>
          </a:p>
          <a:p>
            <a:pPr marL="0" indent="0"/>
            <a:endParaRPr lang="en-US" altLang="ko-KR" sz="2400" dirty="0"/>
          </a:p>
          <a:p>
            <a:r>
              <a:rPr lang="en-US" altLang="ko-KR" sz="2400" dirty="0"/>
              <a:t>New York 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Since 2014 1.6B$ were invested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Focus on enforcement, engineering, 	       legislation and education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VISION ZERO</a:t>
            </a:r>
            <a:endParaRPr lang="ko-KR" altLang="en-US" sz="3600" dirty="0"/>
          </a:p>
        </p:txBody>
      </p:sp>
      <p:pic>
        <p:nvPicPr>
          <p:cNvPr id="2050" name="Picture 2" descr="חזון אפס - vision zero">
            <a:extLst>
              <a:ext uri="{FF2B5EF4-FFF2-40B4-BE49-F238E27FC236}">
                <a16:creationId xmlns:a16="http://schemas.microsoft.com/office/drawing/2014/main" id="{76CAF60D-94E8-33D3-8A36-4AF290BC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005064"/>
            <a:ext cx="1829769" cy="18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4608512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 RESERCH HYPOTHESIS</a:t>
            </a:r>
            <a:endParaRPr lang="ko-KR" altLang="en-US" sz="3600" dirty="0"/>
          </a:p>
        </p:txBody>
      </p:sp>
      <p:sp>
        <p:nvSpPr>
          <p:cNvPr id="3" name="내용 개체 틀 36">
            <a:extLst>
              <a:ext uri="{FF2B5EF4-FFF2-40B4-BE49-F238E27FC236}">
                <a16:creationId xmlns:a16="http://schemas.microsoft.com/office/drawing/2014/main" id="{26781C1C-37B6-22F1-8C59-410CD39F615E}"/>
              </a:ext>
            </a:extLst>
          </p:cNvPr>
          <p:cNvSpPr txBox="1">
            <a:spLocks/>
          </p:cNvSpPr>
          <p:nvPr/>
        </p:nvSpPr>
        <p:spPr>
          <a:xfrm>
            <a:off x="1388426" y="1165920"/>
            <a:ext cx="7272808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altLang="ko-KR" sz="3200" dirty="0"/>
              <a:t>What is the probability for a traffic accident based on temporal and spatial analysis of infrastructure improvements and traffic law enforcement in NYC?</a:t>
            </a:r>
            <a:endParaRPr lang="en-US" altLang="ko-KR" sz="3200" dirty="0"/>
          </a:p>
        </p:txBody>
      </p:sp>
      <p:sp>
        <p:nvSpPr>
          <p:cNvPr id="6" name="내용 개체 틀 36">
            <a:extLst>
              <a:ext uri="{FF2B5EF4-FFF2-40B4-BE49-F238E27FC236}">
                <a16:creationId xmlns:a16="http://schemas.microsoft.com/office/drawing/2014/main" id="{8C558319-8C58-F9D6-D49D-2D304CC133B4}"/>
              </a:ext>
            </a:extLst>
          </p:cNvPr>
          <p:cNvSpPr txBox="1">
            <a:spLocks/>
          </p:cNvSpPr>
          <p:nvPr/>
        </p:nvSpPr>
        <p:spPr>
          <a:xfrm>
            <a:off x="1367644" y="3429000"/>
            <a:ext cx="7272808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altLang="ko-KR" sz="3200" dirty="0"/>
              <a:t>Benefit city engineers and transportation researchers in understanding how do enforcement and infrastructure changes effect road safety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F3B63-3BF9-DE30-41FD-226A7D6C4397}"/>
              </a:ext>
            </a:extLst>
          </p:cNvPr>
          <p:cNvSpPr txBox="1"/>
          <p:nvPr/>
        </p:nvSpPr>
        <p:spPr>
          <a:xfrm>
            <a:off x="3995936" y="5906988"/>
            <a:ext cx="489654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Embedded </a:t>
            </a:r>
            <a:r>
              <a:rPr lang="en-US" sz="32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trafic</a:t>
            </a:r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simulations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1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5112568" cy="648072"/>
          </a:xfrm>
        </p:spPr>
        <p:txBody>
          <a:bodyPr>
            <a:normAutofit lnSpcReduction="10000"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Le Yu, Bowen Du, Xiao Hu, </a:t>
            </a:r>
            <a:r>
              <a:rPr lang="en-US" altLang="ko-KR" sz="1100" i="0" dirty="0" err="1">
                <a:solidFill>
                  <a:schemeClr val="tx1"/>
                </a:solidFill>
              </a:rPr>
              <a:t>Leilei</a:t>
            </a:r>
            <a:r>
              <a:rPr lang="en-US" altLang="ko-KR" sz="1100" i="0" dirty="0">
                <a:solidFill>
                  <a:schemeClr val="tx1"/>
                </a:solidFill>
              </a:rPr>
              <a:t> Sun, </a:t>
            </a:r>
            <a:r>
              <a:rPr lang="en-US" altLang="ko-KR" sz="1100" i="0" dirty="0" err="1">
                <a:solidFill>
                  <a:schemeClr val="tx1"/>
                </a:solidFill>
              </a:rPr>
              <a:t>Liangzhe</a:t>
            </a:r>
            <a:r>
              <a:rPr lang="en-US" altLang="ko-KR" sz="1100" i="0" dirty="0">
                <a:solidFill>
                  <a:schemeClr val="tx1"/>
                </a:solidFill>
              </a:rPr>
              <a:t> Han, </a:t>
            </a:r>
            <a:r>
              <a:rPr lang="en-US" altLang="ko-KR" sz="1100" i="0" dirty="0" err="1">
                <a:solidFill>
                  <a:schemeClr val="tx1"/>
                </a:solidFill>
              </a:rPr>
              <a:t>Weifeng</a:t>
            </a:r>
            <a:r>
              <a:rPr lang="en-US" altLang="ko-KR" sz="1100" i="0" dirty="0">
                <a:solidFill>
                  <a:schemeClr val="tx1"/>
                </a:solidFill>
              </a:rPr>
              <a:t> </a:t>
            </a:r>
            <a:r>
              <a:rPr lang="en-US" altLang="ko-KR" sz="1100" i="0" dirty="0" err="1">
                <a:solidFill>
                  <a:schemeClr val="tx1"/>
                </a:solidFill>
              </a:rPr>
              <a:t>Lv</a:t>
            </a:r>
            <a:r>
              <a:rPr lang="en-US" altLang="ko-KR" sz="1100" i="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Deep </a:t>
            </a:r>
            <a:r>
              <a:rPr lang="en-US" altLang="ko-KR" sz="1100" i="0" dirty="0" err="1">
                <a:solidFill>
                  <a:schemeClr val="tx1"/>
                </a:solidFill>
              </a:rPr>
              <a:t>spatio</a:t>
            </a:r>
            <a:r>
              <a:rPr lang="en-US" altLang="ko-KR" sz="1100" i="0" dirty="0">
                <a:solidFill>
                  <a:schemeClr val="tx1"/>
                </a:solidFill>
              </a:rPr>
              <a:t>-temporal graph convolutional network for traffic accident prediction,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Neurocomputing, Volume 423,2021,Pages 135-147,ISSN 0925-2312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RELATED WORK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6912768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2021 tried to predict traffic accident</a:t>
            </a:r>
          </a:p>
          <a:p>
            <a:pPr marL="0" indent="0"/>
            <a:r>
              <a:rPr lang="en-US" altLang="ko-KR" sz="2400" dirty="0"/>
              <a:t>In Beijing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Based on road networks, traffic accidents, taxi GPS, meteorological data and POI’s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Used </a:t>
            </a:r>
            <a:r>
              <a:rPr lang="en-GB" altLang="ko-KR" sz="2400" dirty="0"/>
              <a:t>deep spatial-temporal graph convolutional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Will be used to build our framework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803407-DA4F-068A-55D8-5DF1456E9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4" t="13321" r="33738" b="55250"/>
          <a:stretch/>
        </p:blipFill>
        <p:spPr bwMode="auto">
          <a:xfrm>
            <a:off x="5508104" y="4434702"/>
            <a:ext cx="2232248" cy="21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4032448" cy="648072"/>
          </a:xfrm>
        </p:spPr>
        <p:txBody>
          <a:bodyPr>
            <a:normAutofit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Nicholas N. </a:t>
            </a:r>
            <a:r>
              <a:rPr lang="en-US" altLang="ko-KR" sz="1100" i="0" dirty="0" err="1">
                <a:solidFill>
                  <a:schemeClr val="tx1"/>
                </a:solidFill>
              </a:rPr>
              <a:t>Ferenchak</a:t>
            </a:r>
            <a:r>
              <a:rPr lang="en-US" altLang="ko-KR" sz="1100" i="0" dirty="0">
                <a:solidFill>
                  <a:schemeClr val="tx1"/>
                </a:solidFill>
              </a:rPr>
              <a:t>, </a:t>
            </a:r>
            <a:r>
              <a:rPr lang="en-GB" altLang="ko-KR" sz="1100" i="0" dirty="0">
                <a:solidFill>
                  <a:schemeClr val="tx1"/>
                </a:solidFill>
              </a:rPr>
              <a:t>U.S. Vision Zero Cities: modal fatality trends and strategy effectiveness</a:t>
            </a:r>
            <a:r>
              <a:rPr lang="en-US" altLang="ko-KR" sz="1100" i="0" dirty="0">
                <a:solidFill>
                  <a:schemeClr val="tx1"/>
                </a:solidFill>
              </a:rPr>
              <a:t>, Transportation Letters ,2022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RELATED WORK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272808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2022 tried to examine m</a:t>
            </a:r>
            <a:r>
              <a:rPr lang="en-GB" altLang="ko-KR" sz="2400" dirty="0"/>
              <a:t>odal fatality trends and strategy effectiveness of Vision Zero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Focused on </a:t>
            </a:r>
            <a:r>
              <a:rPr lang="en-GB" altLang="ko-KR" sz="2400" dirty="0"/>
              <a:t>pedestrian and bicyclist collisions in 18 cities who taken Vision Zero pledge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Executed T tests over several simple regression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Only in NYC a statistically significant reduction in fatal collisions was observed</a:t>
            </a: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22F0A9-F101-9077-527F-DA503457A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4" t="13321" r="33738" b="55250"/>
          <a:stretch/>
        </p:blipFill>
        <p:spPr bwMode="auto">
          <a:xfrm>
            <a:off x="5508104" y="4434702"/>
            <a:ext cx="2232248" cy="21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99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C923FA-BB6A-C0A1-4419-7F254C29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6" y="1995854"/>
            <a:ext cx="8460432" cy="286629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BAA9E8D-54B9-9CAF-7D1C-BC63C69AC15E}"/>
              </a:ext>
            </a:extLst>
          </p:cNvPr>
          <p:cNvSpPr/>
          <p:nvPr/>
        </p:nvSpPr>
        <p:spPr>
          <a:xfrm>
            <a:off x="470533" y="2344543"/>
            <a:ext cx="173765" cy="660266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29FEC80-E047-F3B9-49B5-80F18E02A729}"/>
              </a:ext>
            </a:extLst>
          </p:cNvPr>
          <p:cNvSpPr/>
          <p:nvPr/>
        </p:nvSpPr>
        <p:spPr>
          <a:xfrm>
            <a:off x="451218" y="3002459"/>
            <a:ext cx="173765" cy="1290637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49ECBED-9ADC-65C5-CC06-953611622287}"/>
              </a:ext>
            </a:extLst>
          </p:cNvPr>
          <p:cNvSpPr/>
          <p:nvPr/>
        </p:nvSpPr>
        <p:spPr>
          <a:xfrm>
            <a:off x="470532" y="2132856"/>
            <a:ext cx="154451" cy="275028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50F253F-9529-B05C-BCF5-5B7599F5B99C}"/>
              </a:ext>
            </a:extLst>
          </p:cNvPr>
          <p:cNvSpPr/>
          <p:nvPr/>
        </p:nvSpPr>
        <p:spPr>
          <a:xfrm>
            <a:off x="466263" y="4221088"/>
            <a:ext cx="173765" cy="630864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29964-0EED-4F09-286B-FAB88423CE2B}"/>
              </a:ext>
            </a:extLst>
          </p:cNvPr>
          <p:cNvSpPr txBox="1"/>
          <p:nvPr/>
        </p:nvSpPr>
        <p:spPr>
          <a:xfrm>
            <a:off x="179512" y="6165303"/>
            <a:ext cx="165618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en-US" sz="1100" dirty="0">
                <a:latin typeface="+mj-lt"/>
                <a:ea typeface="맑은 고딕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NYC open data</a:t>
            </a:r>
            <a:endParaRPr lang="he-IL" altLang="en-US" sz="1100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4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6" grpId="0" animBg="1"/>
      <p:bldP spid="16" grpId="1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AFA4AB9-817A-C180-B201-FEDA1E1A4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3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amount of summons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9E751-6296-9936-5412-9A5BB173A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51"/>
          <a:stretch/>
        </p:blipFill>
        <p:spPr>
          <a:xfrm>
            <a:off x="189816" y="1556792"/>
            <a:ext cx="8928992" cy="297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87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15165</TotalTime>
  <Words>496</Words>
  <Application>Microsoft Office PowerPoint</Application>
  <PresentationFormat>On-screen Show (4:3)</PresentationFormat>
  <Paragraphs>89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Malgun Gothic</vt:lpstr>
      <vt:lpstr>Calibri</vt:lpstr>
      <vt:lpstr>Calibri Light</vt:lpstr>
      <vt:lpstr>GulimChe</vt:lpstr>
      <vt:lpstr>JetBrains Mono</vt:lpstr>
      <vt:lpstr>Arial</vt:lpstr>
      <vt:lpstr>Office 테마</vt:lpstr>
      <vt:lpstr>HOW TO SAVE LIVES?</vt:lpstr>
      <vt:lpstr>PowerPoint Presentation</vt:lpstr>
      <vt:lpstr>BACKGROUND</vt:lpstr>
      <vt:lpstr>VISION ZERO</vt:lpstr>
      <vt:lpstr> RESERCH HYPOTHESIS</vt:lpstr>
      <vt:lpstr>RELATED WORK</vt:lpstr>
      <vt:lpstr>RELATED WORK</vt:lpstr>
      <vt:lpstr>OUR DATA</vt:lpstr>
      <vt:lpstr>OUR DATA</vt:lpstr>
      <vt:lpstr>OUR DATA</vt:lpstr>
      <vt:lpstr>OUR APPROACH</vt:lpstr>
      <vt:lpstr>THE MODEL</vt:lpstr>
      <vt:lpstr>OUR CHALLENGES</vt:lpstr>
      <vt:lpstr>QUESTIONS?</vt:lpstr>
      <vt:lpstr>THANK YOU!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tom novak</cp:lastModifiedBy>
  <cp:revision>50</cp:revision>
  <dcterms:created xsi:type="dcterms:W3CDTF">2010-02-01T08:03:16Z</dcterms:created>
  <dcterms:modified xsi:type="dcterms:W3CDTF">2023-01-15T12:58:01Z</dcterms:modified>
  <cp:category>www.slidemembers.com</cp:category>
  <cp:version>YESFORM Co.,Ltd.</cp:version>
</cp:coreProperties>
</file>